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73" r:id="rId2"/>
    <p:sldId id="375" r:id="rId3"/>
    <p:sldId id="382" r:id="rId4"/>
    <p:sldId id="381" r:id="rId5"/>
    <p:sldId id="386" r:id="rId6"/>
    <p:sldId id="372" r:id="rId7"/>
    <p:sldId id="347" r:id="rId8"/>
    <p:sldId id="357" r:id="rId9"/>
    <p:sldId id="343" r:id="rId10"/>
    <p:sldId id="358" r:id="rId11"/>
    <p:sldId id="388" r:id="rId12"/>
    <p:sldId id="360" r:id="rId13"/>
    <p:sldId id="361" r:id="rId14"/>
    <p:sldId id="344" r:id="rId15"/>
    <p:sldId id="340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63" r:id="rId25"/>
    <p:sldId id="362" r:id="rId26"/>
    <p:sldId id="348" r:id="rId27"/>
    <p:sldId id="383" r:id="rId28"/>
    <p:sldId id="384" r:id="rId29"/>
    <p:sldId id="387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 Labart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B30"/>
    <a:srgbClr val="BFD535"/>
    <a:srgbClr val="002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6058" autoAdjust="0"/>
  </p:normalViewPr>
  <p:slideViewPr>
    <p:cSldViewPr>
      <p:cViewPr varScale="1">
        <p:scale>
          <a:sx n="42" d="100"/>
          <a:sy n="42" d="100"/>
        </p:scale>
        <p:origin x="365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8"/>
    </p:cViewPr>
  </p:sorterViewPr>
  <p:notesViewPr>
    <p:cSldViewPr>
      <p:cViewPr varScale="1">
        <p:scale>
          <a:sx n="96" d="100"/>
          <a:sy n="96" d="100"/>
        </p:scale>
        <p:origin x="3504" y="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B9DE15-7868-4682-BFB3-91F2497301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2240" y="8721090"/>
            <a:ext cx="3596640" cy="867047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000" dirty="0"/>
              <a:t>6815 Biscayne Boulevard</a:t>
            </a:r>
          </a:p>
          <a:p>
            <a:r>
              <a:rPr lang="en-US" sz="1000" dirty="0"/>
              <a:t>Suite 103-230</a:t>
            </a:r>
          </a:p>
          <a:p>
            <a:r>
              <a:rPr lang="en-US" sz="1000" dirty="0"/>
              <a:t>Miami, FL 33138</a:t>
            </a:r>
          </a:p>
          <a:p>
            <a:r>
              <a:rPr lang="en-US" sz="1000" dirty="0"/>
              <a:t>888-370-3339</a:t>
            </a:r>
          </a:p>
          <a:p>
            <a:r>
              <a:rPr lang="en-US" sz="1000" dirty="0"/>
              <a:t>info@imarkbilling.com</a:t>
            </a:r>
          </a:p>
        </p:txBody>
      </p:sp>
      <p:pic>
        <p:nvPicPr>
          <p:cNvPr id="1029" name="Picture 5" descr="https://lh3.googleusercontent.com/-vQ8Xdm7miz0/W7y6a5dA6QI/AAAAAAAAIlY/8irrqBnIyRkUYFu3tT0gZ7QxvWbc9VGpQCK8BGAs/s512/2018-10-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663825" cy="515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92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45D332-DA13-467A-86E4-3A696F95D5C0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82EE738-24BD-4F1E-94AB-C4A6C995F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20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16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42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17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85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42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4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5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08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37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76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0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85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15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0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70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01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0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1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75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42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49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42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E738-24BD-4F1E-94AB-C4A6C995F6C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0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5685-8C7D-453F-B869-21B51A2087EE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F085-B527-4B06-9562-B45856B264F2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FE5A-24E4-4FE9-958D-41B16BAE47E0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8C57-E0DB-4C61-9636-8DAC3EE07D1D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E7F7-D721-429D-898B-52CA29937A8D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DDD8-F016-4C21-AD4E-D7C73BE7EE62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6E7A-2E4B-42D3-92A2-BFA0D4699DFE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06AF-5118-4AD6-88D4-A2E2B2854863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2C82-E309-4C47-8AA7-9F5BDBF07A55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D42A-BA0F-4A22-A740-6AF192D16BA8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6A2D-B9F3-4510-908B-229CB5504F56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946B3-4602-4D15-A42D-40D16E63DE06}" type="datetime1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5B124-48FF-4925-80F2-EAE954895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AC48F57-4738-4A83-9656-9EFCE0450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1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NOA Requirements</a:t>
            </a:r>
            <a:endParaRPr lang="en-US" dirty="0">
              <a:effectLst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399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One-time submission upon SOC </a:t>
            </a:r>
          </a:p>
          <a:p>
            <a:r>
              <a:rPr lang="en-US" dirty="0"/>
              <a:t>Can be keyed directly into DDE or Billed through your software</a:t>
            </a:r>
            <a:endParaRPr lang="en-US" dirty="0">
              <a:effectLst/>
            </a:endParaRPr>
          </a:p>
          <a:p>
            <a:r>
              <a:rPr lang="en-US" dirty="0"/>
              <a:t>Must be submitted timely</a:t>
            </a:r>
          </a:p>
          <a:p>
            <a:pPr lvl="1"/>
            <a:r>
              <a:rPr lang="en-US" i="1" dirty="0"/>
              <a:t>A timely-filed NOA must be </a:t>
            </a:r>
            <a:r>
              <a:rPr lang="en-US" b="1" i="1" u="sng" dirty="0"/>
              <a:t>accepted</a:t>
            </a:r>
            <a:r>
              <a:rPr lang="en-US" i="1" dirty="0"/>
              <a:t> by the MAC (HHH) within five calendar days after admission date.</a:t>
            </a:r>
          </a:p>
        </p:txBody>
      </p:sp>
    </p:spTree>
    <p:extLst>
      <p:ext uri="{BB962C8B-B14F-4D97-AF65-F5344CB8AC3E}">
        <p14:creationId xmlns:p14="http://schemas.microsoft.com/office/powerpoint/2010/main" val="310225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NOA &amp; Claim Submission</a:t>
            </a:r>
            <a:endParaRPr lang="en-US" dirty="0">
              <a:effectLst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178A9B-42AA-1148-A00B-91E20F30A981}"/>
              </a:ext>
            </a:extLst>
          </p:cNvPr>
          <p:cNvCxnSpPr/>
          <p:nvPr/>
        </p:nvCxnSpPr>
        <p:spPr>
          <a:xfrm>
            <a:off x="1743512" y="3276600"/>
            <a:ext cx="563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310725-EA70-B34C-BCDE-E2BDFEE66A3C}"/>
              </a:ext>
            </a:extLst>
          </p:cNvPr>
          <p:cNvCxnSpPr/>
          <p:nvPr/>
        </p:nvCxnSpPr>
        <p:spPr>
          <a:xfrm>
            <a:off x="1752600" y="2690769"/>
            <a:ext cx="0" cy="1295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D7B490-7491-B247-B8F3-F2285FD3A699}"/>
              </a:ext>
            </a:extLst>
          </p:cNvPr>
          <p:cNvCxnSpPr/>
          <p:nvPr/>
        </p:nvCxnSpPr>
        <p:spPr>
          <a:xfrm>
            <a:off x="4419600" y="2690769"/>
            <a:ext cx="0" cy="1295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2F454A-C4A3-0340-A01B-B35A2FE386D3}"/>
              </a:ext>
            </a:extLst>
          </p:cNvPr>
          <p:cNvCxnSpPr/>
          <p:nvPr/>
        </p:nvCxnSpPr>
        <p:spPr>
          <a:xfrm>
            <a:off x="7382312" y="2690769"/>
            <a:ext cx="0" cy="1295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866A02-2196-794F-8F16-BC8EB0791D6B}"/>
              </a:ext>
            </a:extLst>
          </p:cNvPr>
          <p:cNvSpPr txBox="1"/>
          <p:nvPr/>
        </p:nvSpPr>
        <p:spPr>
          <a:xfrm>
            <a:off x="1460421" y="2312806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593FE-4A54-3740-BAB9-677A5E301D43}"/>
              </a:ext>
            </a:extLst>
          </p:cNvPr>
          <p:cNvSpPr txBox="1"/>
          <p:nvPr/>
        </p:nvSpPr>
        <p:spPr>
          <a:xfrm>
            <a:off x="7112045" y="229766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D/C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2409A2-D8C4-2340-B5D9-D56D6737451B}"/>
              </a:ext>
            </a:extLst>
          </p:cNvPr>
          <p:cNvSpPr txBox="1"/>
          <p:nvPr/>
        </p:nvSpPr>
        <p:spPr>
          <a:xfrm>
            <a:off x="3513647" y="1801833"/>
            <a:ext cx="181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Admission Period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C38E01-91B1-4745-89A5-AA0CFB2B3E4B}"/>
              </a:ext>
            </a:extLst>
          </p:cNvPr>
          <p:cNvCxnSpPr>
            <a:cxnSpLocks/>
          </p:cNvCxnSpPr>
          <p:nvPr/>
        </p:nvCxnSpPr>
        <p:spPr>
          <a:xfrm flipV="1">
            <a:off x="1981200" y="3429000"/>
            <a:ext cx="45402" cy="76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A4A0B59-643F-4448-A5D4-6E264BF6B262}"/>
              </a:ext>
            </a:extLst>
          </p:cNvPr>
          <p:cNvSpPr txBox="1"/>
          <p:nvPr/>
        </p:nvSpPr>
        <p:spPr>
          <a:xfrm>
            <a:off x="965537" y="4124729"/>
            <a:ext cx="203132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NOA</a:t>
            </a:r>
          </a:p>
          <a:p>
            <a:pPr algn="ctr"/>
            <a:r>
              <a:rPr lang="en-US" sz="1100" i="1" dirty="0"/>
              <a:t>Submission with </a:t>
            </a:r>
            <a:r>
              <a:rPr lang="en-US" sz="1100" i="1" u="sng" dirty="0"/>
              <a:t>5 calendar days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E30933-D013-4648-AD73-B52892D6B707}"/>
              </a:ext>
            </a:extLst>
          </p:cNvPr>
          <p:cNvSpPr/>
          <p:nvPr/>
        </p:nvSpPr>
        <p:spPr>
          <a:xfrm>
            <a:off x="1790700" y="3200400"/>
            <a:ext cx="495300" cy="67569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3A51B5-3323-4B49-8C0C-B41975A6C3EC}"/>
              </a:ext>
            </a:extLst>
          </p:cNvPr>
          <p:cNvSpPr txBox="1"/>
          <p:nvPr/>
        </p:nvSpPr>
        <p:spPr>
          <a:xfrm>
            <a:off x="3927706" y="3994800"/>
            <a:ext cx="1176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  <a:r>
              <a:rPr lang="en-US" sz="1100" baseline="30000" dirty="0"/>
              <a:t>st</a:t>
            </a:r>
            <a:r>
              <a:rPr lang="en-US" sz="1100" dirty="0"/>
              <a:t> 30 day period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2EC2B5-56E2-C44F-830E-515338C2FC7B}"/>
              </a:ext>
            </a:extLst>
          </p:cNvPr>
          <p:cNvSpPr txBox="1"/>
          <p:nvPr/>
        </p:nvSpPr>
        <p:spPr>
          <a:xfrm>
            <a:off x="6858000" y="4005395"/>
            <a:ext cx="12554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2nd 30 day period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BF892D-7158-E144-87E6-9A2F55EF6BE3}"/>
              </a:ext>
            </a:extLst>
          </p:cNvPr>
          <p:cNvSpPr/>
          <p:nvPr/>
        </p:nvSpPr>
        <p:spPr>
          <a:xfrm>
            <a:off x="4431348" y="3191662"/>
            <a:ext cx="495300" cy="67569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039EDDD-160B-DD48-9AF2-186A4863ABEC}"/>
              </a:ext>
            </a:extLst>
          </p:cNvPr>
          <p:cNvCxnSpPr>
            <a:cxnSpLocks/>
          </p:cNvCxnSpPr>
          <p:nvPr/>
        </p:nvCxnSpPr>
        <p:spPr>
          <a:xfrm flipH="1" flipV="1">
            <a:off x="4768718" y="3285232"/>
            <a:ext cx="401820" cy="13309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A1868F8-9606-894C-B983-D8560CF9A750}"/>
              </a:ext>
            </a:extLst>
          </p:cNvPr>
          <p:cNvSpPr txBox="1"/>
          <p:nvPr/>
        </p:nvSpPr>
        <p:spPr>
          <a:xfrm>
            <a:off x="4572000" y="4597626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Bill 1</a:t>
            </a:r>
            <a:r>
              <a:rPr lang="en-US" sz="1100" baseline="30000" dirty="0"/>
              <a:t>st</a:t>
            </a:r>
            <a:r>
              <a:rPr lang="en-US" sz="1100" dirty="0"/>
              <a:t> FINAL Claim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25E0BA0-2926-EE49-B25E-7372952B9F7B}"/>
              </a:ext>
            </a:extLst>
          </p:cNvPr>
          <p:cNvCxnSpPr>
            <a:cxnSpLocks/>
          </p:cNvCxnSpPr>
          <p:nvPr/>
        </p:nvCxnSpPr>
        <p:spPr>
          <a:xfrm flipH="1" flipV="1">
            <a:off x="7420411" y="3270027"/>
            <a:ext cx="827791" cy="10735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D8869F5-011E-0D49-ABDD-0F5AF3006947}"/>
              </a:ext>
            </a:extLst>
          </p:cNvPr>
          <p:cNvSpPr txBox="1"/>
          <p:nvPr/>
        </p:nvSpPr>
        <p:spPr>
          <a:xfrm>
            <a:off x="7589710" y="4328831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Bill 2nd FINAL Claim</a:t>
            </a:r>
          </a:p>
        </p:txBody>
      </p:sp>
    </p:spTree>
    <p:extLst>
      <p:ext uri="{BB962C8B-B14F-4D97-AF65-F5344CB8AC3E}">
        <p14:creationId xmlns:p14="http://schemas.microsoft.com/office/powerpoint/2010/main" val="136185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NOA Requirements</a:t>
            </a:r>
            <a:endParaRPr lang="en-US" dirty="0">
              <a:effectLst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399"/>
          </a:xfrm>
        </p:spPr>
        <p:txBody>
          <a:bodyPr>
            <a:normAutofit/>
          </a:bodyPr>
          <a:lstStyle/>
          <a:p>
            <a:r>
              <a:rPr lang="en-US" i="1" dirty="0"/>
              <a:t>The HHA can submit an NOA to Medicare when: </a:t>
            </a:r>
            <a:endParaRPr lang="en-US" dirty="0"/>
          </a:p>
          <a:p>
            <a:pPr lvl="1"/>
            <a:r>
              <a:rPr lang="en-US" i="1" dirty="0"/>
              <a:t>The HHA has obtained a verbal or written order from the physician that contains the services required for the initial visit, and </a:t>
            </a:r>
            <a:endParaRPr lang="en-US" dirty="0"/>
          </a:p>
          <a:p>
            <a:pPr lvl="1"/>
            <a:r>
              <a:rPr lang="en-US" i="1"/>
              <a:t>The </a:t>
            </a:r>
            <a:r>
              <a:rPr lang="en-US" i="1" dirty="0"/>
              <a:t>HHA has conducted an initial visit at the start of care.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435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NOA Non-Timely filing Penalties</a:t>
            </a:r>
            <a:endParaRPr lang="en-US" dirty="0">
              <a:effectLst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399"/>
          </a:xfrm>
        </p:spPr>
        <p:txBody>
          <a:bodyPr>
            <a:normAutofit/>
          </a:bodyPr>
          <a:lstStyle/>
          <a:p>
            <a:r>
              <a:rPr lang="en-US" sz="2400" dirty="0"/>
              <a:t>In instances where an NOA is not timely-filed, Medicare shall reduce the payment for a period of care, including outlier payment, by the number of days from the home health admission date to the date the NOA is submitted to, and accepted by, the A/B MAC (HHH), divided by 30. </a:t>
            </a:r>
          </a:p>
          <a:p>
            <a:r>
              <a:rPr lang="en-US" sz="2400" dirty="0"/>
              <a:t>This reduction shall be a provider liability, and the provider shall not bill the beneficiary for it. </a:t>
            </a:r>
          </a:p>
          <a:p>
            <a:r>
              <a:rPr lang="en-US" sz="2400" dirty="0"/>
              <a:t>Reduction amount will be displayed with value code “QF” on claim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470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NOA Penalty Exceptions</a:t>
            </a:r>
            <a:endParaRPr lang="en-US" dirty="0">
              <a:effectLst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27356"/>
            <a:ext cx="8229600" cy="47243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CMS exceptions policy for failure to meet timely filing of the NOA;</a:t>
            </a:r>
          </a:p>
          <a:p>
            <a:pPr marL="0" indent="0">
              <a:buNone/>
            </a:pPr>
            <a:r>
              <a:rPr lang="en-US" dirty="0"/>
              <a:t> an HH may be eligible for an exception to the consequences of late filing of the NOA if it documents and requests an exception based on 4 circumstances listed below and the MAC grants the exception: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Fires, floods, earthquakes, or other unusual events that inflict extensive damage to the HHA’s ability to operate; </a:t>
            </a:r>
          </a:p>
          <a:p>
            <a:r>
              <a:rPr lang="en-US" dirty="0"/>
              <a:t>An event that produces a data filing problem due to a CMS or MAC systems issue beyond the control of the HHA; </a:t>
            </a:r>
          </a:p>
          <a:p>
            <a:r>
              <a:rPr lang="en-US" dirty="0"/>
              <a:t>A newly Medicare-certified HHA that is notified of that certification after the Medicare certification date, or which is awaiting its user ID from its MAC; or </a:t>
            </a:r>
          </a:p>
          <a:p>
            <a:r>
              <a:rPr lang="en-US" dirty="0"/>
              <a:t>Other circumstances determined by CMS to be beyond the control of the HHA </a:t>
            </a:r>
          </a:p>
        </p:txBody>
      </p:sp>
    </p:spTree>
    <p:extLst>
      <p:ext uri="{BB962C8B-B14F-4D97-AF65-F5344CB8AC3E}">
        <p14:creationId xmlns:p14="http://schemas.microsoft.com/office/powerpoint/2010/main" val="4159958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Billing of the NOA</a:t>
            </a:r>
            <a:endParaRPr lang="en-US" dirty="0">
              <a:effectLst/>
            </a:endParaRPr>
          </a:p>
        </p:txBody>
      </p:sp>
      <p:pic>
        <p:nvPicPr>
          <p:cNvPr id="7" name="Picture 6" descr="Scatter chart&#10;&#10;Description automatically generated">
            <a:extLst>
              <a:ext uri="{FF2B5EF4-FFF2-40B4-BE49-F238E27FC236}">
                <a16:creationId xmlns:a16="http://schemas.microsoft.com/office/drawing/2014/main" id="{029B90A6-DBA7-7148-9CD8-890E2D2B69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" y="1086182"/>
            <a:ext cx="8467344" cy="485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9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Billing of the NOA</a:t>
            </a:r>
            <a:endParaRPr lang="en-US" dirty="0">
              <a:effectLst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2740C33-22E8-9846-BBBB-D822CDB60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405"/>
            <a:ext cx="9144000" cy="40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92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Billing of the NOA</a:t>
            </a:r>
            <a:endParaRPr lang="en-US" dirty="0">
              <a:effectLst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6980D9-CE9F-C44D-AD6A-F8313CA07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790"/>
            <a:ext cx="9144000" cy="215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59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Billing of the NOA</a:t>
            </a:r>
            <a:endParaRPr lang="en-US" dirty="0">
              <a:effectLst/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711A748-31EE-DB4A-8239-2CB38DB51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85806"/>
            <a:ext cx="8077200" cy="48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2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Billing of the NOA</a:t>
            </a:r>
            <a:endParaRPr lang="en-US" dirty="0">
              <a:effectLst/>
            </a:endParaRPr>
          </a:p>
        </p:txBody>
      </p:sp>
      <p:pic>
        <p:nvPicPr>
          <p:cNvPr id="5" name="Picture 4" descr="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BEB295F3-986E-D643-B8FB-633B589D2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450"/>
            <a:ext cx="9144000" cy="30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1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15A5699-E5BA-48BB-B5C6-5EE9D98DD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" y="914400"/>
            <a:ext cx="86106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bg1"/>
                </a:solidFill>
                <a:effectLst/>
                <a:ea typeface="+mj-ea"/>
                <a:cs typeface="+mj-cs"/>
              </a:rPr>
              <a:t>Q&amp;A session will immediately </a:t>
            </a:r>
            <a:r>
              <a:rPr lang="en-US" sz="2400" dirty="0">
                <a:solidFill>
                  <a:schemeClr val="bg1"/>
                </a:solidFill>
                <a:ea typeface="+mj-ea"/>
                <a:cs typeface="+mj-cs"/>
              </a:rPr>
              <a:t>f</a:t>
            </a:r>
            <a:r>
              <a:rPr lang="en-US" sz="2400" kern="1200" dirty="0">
                <a:solidFill>
                  <a:schemeClr val="bg1"/>
                </a:solidFill>
                <a:effectLst/>
                <a:ea typeface="+mj-ea"/>
                <a:cs typeface="+mj-cs"/>
              </a:rPr>
              <a:t>ollow the </a:t>
            </a:r>
            <a:r>
              <a:rPr lang="en-US" sz="2400" dirty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en-US" sz="2400" kern="1200" dirty="0">
                <a:solidFill>
                  <a:schemeClr val="bg1"/>
                </a:solidFill>
                <a:effectLst/>
                <a:ea typeface="+mj-ea"/>
                <a:cs typeface="+mj-cs"/>
              </a:rPr>
              <a:t>resentation</a:t>
            </a:r>
          </a:p>
          <a:p>
            <a:pPr marL="45720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+mj-ea"/>
                <a:cs typeface="+mj-cs"/>
              </a:rPr>
              <a:t>Type your questions in the side panel at any time. We’ll aim to cover as many as possible.</a:t>
            </a:r>
          </a:p>
          <a:p>
            <a:pPr marL="45720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a typeface="+mj-ea"/>
                <a:cs typeface="+mj-cs"/>
              </a:rPr>
              <a:t>This webinar is being recorded, and will be freely available to attendees in the days following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4266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Billing of the NOA</a:t>
            </a:r>
            <a:endParaRPr lang="en-US" dirty="0">
              <a:effectLst/>
            </a:endParaRPr>
          </a:p>
        </p:txBody>
      </p:sp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383ED801-460C-C042-9966-00BFF3C6D1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4" y="1067438"/>
            <a:ext cx="7592566" cy="485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21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Billing of the NOA</a:t>
            </a:r>
            <a:endParaRPr lang="en-US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3246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www.imarkbilling.com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AAD5A79-2017-9F4A-AB53-9D52543DE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111"/>
            <a:ext cx="9144000" cy="330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02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Billing of the NOA</a:t>
            </a:r>
            <a:endParaRPr lang="en-US" dirty="0">
              <a:effectLst/>
            </a:endParaRPr>
          </a:p>
        </p:txBody>
      </p:sp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E09D36F0-192B-F94A-BE04-CE6E9D631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4" y="1103249"/>
            <a:ext cx="7357872" cy="484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99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Billing of the NOA</a:t>
            </a:r>
            <a:endParaRPr lang="en-US" dirty="0">
              <a:effectLst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B0D1369-DF85-A547-9597-CA70F4D061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9" y="1134215"/>
            <a:ext cx="6897922" cy="48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87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Implementation of NOA</a:t>
            </a:r>
            <a:endParaRPr lang="en-US" dirty="0">
              <a:effectLst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399"/>
          </a:xfrm>
        </p:spPr>
        <p:txBody>
          <a:bodyPr>
            <a:normAutofit/>
          </a:bodyPr>
          <a:lstStyle/>
          <a:p>
            <a:r>
              <a:rPr lang="en-US" sz="2800" dirty="0"/>
              <a:t>Patients Continuing Care in 2022 </a:t>
            </a:r>
          </a:p>
          <a:p>
            <a:pPr lvl="1"/>
            <a:r>
              <a:rPr lang="en-US" dirty="0"/>
              <a:t>the HHA shall submit an NOA with a one-time, </a:t>
            </a:r>
            <a:r>
              <a:rPr lang="en-US" b="1"/>
              <a:t>artificial ‘admission date’ </a:t>
            </a:r>
            <a:r>
              <a:rPr lang="en-US" dirty="0"/>
              <a:t>corresponding to the </a:t>
            </a:r>
            <a:r>
              <a:rPr lang="en-US" b="1" u="sng" dirty="0"/>
              <a:t>"From" date </a:t>
            </a:r>
            <a:r>
              <a:rPr lang="en-US" dirty="0"/>
              <a:t>of the </a:t>
            </a:r>
            <a:r>
              <a:rPr lang="en-US" b="1" u="sng" dirty="0"/>
              <a:t>first period in 2022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For example, if the start of care is 12.13.21, the first 30-day period of care runs from 12.13.21 – 01.11.22. </a:t>
            </a:r>
          </a:p>
          <a:p>
            <a:pPr lvl="1"/>
            <a:r>
              <a:rPr lang="en-US" dirty="0"/>
              <a:t>You would need an NOA on 01.12.22 for a new period in CY2022. </a:t>
            </a:r>
          </a:p>
          <a:p>
            <a:pPr marL="457200" lvl="1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5953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Implementation of NOA</a:t>
            </a:r>
            <a:endParaRPr lang="en-US" dirty="0">
              <a:effectLst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3" name="Picture 2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BD70815-A38B-6044-807E-D97E2D913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226"/>
            <a:ext cx="9144000" cy="39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82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Action Steps</a:t>
            </a:r>
            <a:endParaRPr lang="en-US" dirty="0">
              <a:effectLst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7907" y="1447800"/>
            <a:ext cx="8229600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Transition of NOA in January 2022</a:t>
            </a:r>
          </a:p>
          <a:p>
            <a:r>
              <a:rPr lang="en-US" dirty="0"/>
              <a:t>Educate your billing team on NOA and specifically on the transition guidance </a:t>
            </a:r>
          </a:p>
          <a:p>
            <a:r>
              <a:rPr lang="en-US" dirty="0"/>
              <a:t>Prepared for increased work in January </a:t>
            </a:r>
          </a:p>
          <a:p>
            <a:r>
              <a:rPr lang="en-US" dirty="0"/>
              <a:t>Be prepared for errors by the MAC during the implementation period for NOA</a:t>
            </a:r>
          </a:p>
          <a:p>
            <a:r>
              <a:rPr lang="en-US" dirty="0"/>
              <a:t>Be mindful of the 5 calendar day submission requirements to avoid penalties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3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DECFE78-9DEE-400F-B934-395A5579E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63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A623C6F-E926-4A90-B6C1-185838371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4" y="22853"/>
            <a:ext cx="9144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154EA57-F458-4CAB-8FA8-D5C725DCE362}"/>
              </a:ext>
            </a:extLst>
          </p:cNvPr>
          <p:cNvSpPr txBox="1">
            <a:spLocks/>
          </p:cNvSpPr>
          <p:nvPr/>
        </p:nvSpPr>
        <p:spPr>
          <a:xfrm>
            <a:off x="533400" y="152400"/>
            <a:ext cx="7830312" cy="3399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solidFill>
                  <a:schemeClr val="bg1"/>
                </a:solidFill>
              </a:rPr>
              <a:t>ALORA &amp; </a:t>
            </a:r>
            <a:r>
              <a:rPr lang="en-US" sz="3600" dirty="0" err="1">
                <a:solidFill>
                  <a:schemeClr val="bg1"/>
                </a:solidFill>
              </a:rPr>
              <a:t>Imark</a:t>
            </a:r>
            <a:r>
              <a:rPr lang="en-US" sz="3600" dirty="0">
                <a:solidFill>
                  <a:schemeClr val="bg1"/>
                </a:solidFill>
              </a:rPr>
              <a:t> are prepared to help you through these important billing changes. If you’d like more information or a demo of our solutions…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973789-DA0F-44DE-851C-D0C5C908C762}"/>
              </a:ext>
            </a:extLst>
          </p:cNvPr>
          <p:cNvSpPr txBox="1">
            <a:spLocks/>
          </p:cNvSpPr>
          <p:nvPr/>
        </p:nvSpPr>
        <p:spPr>
          <a:xfrm>
            <a:off x="152400" y="4876800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www.AloraHealth.com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FD5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/demo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1-800-954-8250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476EC2B-C56F-4469-9019-C73801C10C90}"/>
              </a:ext>
            </a:extLst>
          </p:cNvPr>
          <p:cNvSpPr txBox="1">
            <a:spLocks/>
          </p:cNvSpPr>
          <p:nvPr/>
        </p:nvSpPr>
        <p:spPr>
          <a:xfrm>
            <a:off x="4114800" y="4876800"/>
            <a:ext cx="4440294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www.imarkbilling.com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/contact-us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1-888-370-3339</a:t>
            </a:r>
          </a:p>
        </p:txBody>
      </p:sp>
    </p:spTree>
    <p:extLst>
      <p:ext uri="{BB962C8B-B14F-4D97-AF65-F5344CB8AC3E}">
        <p14:creationId xmlns:p14="http://schemas.microsoft.com/office/powerpoint/2010/main" val="2368774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282AB3-4EC7-44B9-AEB0-DBDE1929E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B058E0D-99AB-4303-B61A-14634A10982C}"/>
              </a:ext>
            </a:extLst>
          </p:cNvPr>
          <p:cNvSpPr txBox="1">
            <a:spLocks/>
          </p:cNvSpPr>
          <p:nvPr/>
        </p:nvSpPr>
        <p:spPr>
          <a:xfrm>
            <a:off x="656843" y="1066800"/>
            <a:ext cx="7830312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SPECIAL OFFER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>
              <a:solidFill>
                <a:schemeClr val="bg1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 www.AloraHealth.com/demo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chemeClr val="bg1"/>
                </a:solidFill>
              </a:rPr>
              <a:t>PROMO CODE: NOA22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>
              <a:solidFill>
                <a:schemeClr val="bg1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chemeClr val="bg1"/>
                </a:solidFill>
              </a:rPr>
              <a:t>Implementation Fee Waived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8C275E4E-FDA4-42AD-B837-B0FD0C8A8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75" y="20053"/>
            <a:ext cx="3173449" cy="13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0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A60C9AF-CFA3-41F9-A237-2DCF26979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5381627"/>
            <a:ext cx="88392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www.AloraHealth.com     1-800-954-8250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CF5489-D5D2-4A00-A34C-838C1E16D91B}"/>
              </a:ext>
            </a:extLst>
          </p:cNvPr>
          <p:cNvSpPr txBox="1">
            <a:spLocks/>
          </p:cNvSpPr>
          <p:nvPr/>
        </p:nvSpPr>
        <p:spPr>
          <a:xfrm>
            <a:off x="381000" y="3127821"/>
            <a:ext cx="88392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Helps manage all aspects of a home health agency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Cloud-based solution, mobile ready, with built-in EVV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All-payer billing solution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Ideal for skilled &amp; non-skilled health, all disciplines, multiple business lines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Everything you need is in one place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Simplifies all the tasks associated with running </a:t>
            </a:r>
            <a:b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your agency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BE80B4D8-B343-4FC5-9E14-3AAEE391E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4" y="228600"/>
            <a:ext cx="45720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4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A60C9AF-CFA3-41F9-A237-2DCF26979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4953000"/>
            <a:ext cx="88392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www.imarkbilling.com     </a:t>
            </a:r>
            <a:r>
              <a:rPr lang="en-US" sz="3000" b="1" dirty="0">
                <a:solidFill>
                  <a:schemeClr val="bg1"/>
                </a:solidFill>
              </a:rPr>
              <a:t>1-888-370-3339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logo2.png">
            <a:extLst>
              <a:ext uri="{FF2B5EF4-FFF2-40B4-BE49-F238E27FC236}">
                <a16:creationId xmlns:a16="http://schemas.microsoft.com/office/drawing/2014/main" id="{0173420D-74EE-4066-943A-0440BAF8C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6" y="428427"/>
            <a:ext cx="6807768" cy="131900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1CF5489-D5D2-4A00-A34C-838C1E16D91B}"/>
              </a:ext>
            </a:extLst>
          </p:cNvPr>
          <p:cNvSpPr txBox="1">
            <a:spLocks/>
          </p:cNvSpPr>
          <p:nvPr/>
        </p:nvSpPr>
        <p:spPr>
          <a:xfrm>
            <a:off x="457200" y="2895600"/>
            <a:ext cx="88392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Specializes in home health &amp; hospice billing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Dedicated to getting you paid up to 3x faster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Billed over 800 million dollars in claims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Simplified billing for peace of mind </a:t>
            </a:r>
            <a:endParaRPr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58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A623C6F-E926-4A90-B6C1-185838371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154EA57-F458-4CAB-8FA8-D5C725DCE362}"/>
              </a:ext>
            </a:extLst>
          </p:cNvPr>
          <p:cNvSpPr txBox="1">
            <a:spLocks/>
          </p:cNvSpPr>
          <p:nvPr/>
        </p:nvSpPr>
        <p:spPr>
          <a:xfrm>
            <a:off x="533400" y="152400"/>
            <a:ext cx="7830312" cy="3399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solidFill>
                  <a:schemeClr val="bg1"/>
                </a:solidFill>
              </a:rPr>
              <a:t>ALORA &amp; </a:t>
            </a:r>
            <a:r>
              <a:rPr lang="en-US" sz="3600" dirty="0" err="1">
                <a:solidFill>
                  <a:schemeClr val="bg1"/>
                </a:solidFill>
              </a:rPr>
              <a:t>Imark</a:t>
            </a:r>
            <a:r>
              <a:rPr lang="en-US" sz="3600" dirty="0">
                <a:solidFill>
                  <a:schemeClr val="bg1"/>
                </a:solidFill>
              </a:rPr>
              <a:t> are prepared to help you through these important billing changes. If you’d like more information or a demo of our solutions…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973789-DA0F-44DE-851C-D0C5C908C762}"/>
              </a:ext>
            </a:extLst>
          </p:cNvPr>
          <p:cNvSpPr txBox="1">
            <a:spLocks/>
          </p:cNvSpPr>
          <p:nvPr/>
        </p:nvSpPr>
        <p:spPr>
          <a:xfrm>
            <a:off x="152400" y="4876800"/>
            <a:ext cx="3962400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www.AloraHealth.com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FD5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/demo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1-800-954-8250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476EC2B-C56F-4469-9019-C73801C10C90}"/>
              </a:ext>
            </a:extLst>
          </p:cNvPr>
          <p:cNvSpPr txBox="1">
            <a:spLocks/>
          </p:cNvSpPr>
          <p:nvPr/>
        </p:nvSpPr>
        <p:spPr>
          <a:xfrm>
            <a:off x="4114800" y="4876800"/>
            <a:ext cx="4468368" cy="2884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www.imarkbilling.com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/contact-us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1-888-370-3339</a:t>
            </a:r>
          </a:p>
        </p:txBody>
      </p:sp>
    </p:spTree>
    <p:extLst>
      <p:ext uri="{BB962C8B-B14F-4D97-AF65-F5344CB8AC3E}">
        <p14:creationId xmlns:p14="http://schemas.microsoft.com/office/powerpoint/2010/main" val="271921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E7CEDA6D-8622-4813-BE43-9D2CED404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407091"/>
            <a:ext cx="88392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featured speaker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3088" y="867485"/>
            <a:ext cx="7086600" cy="2221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Lynn Labarta, BS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 Health &amp; Hospice Billing &amp; Coding </a:t>
            </a:r>
            <a:r>
              <a:rPr lang="en-US" sz="2500" dirty="0">
                <a:solidFill>
                  <a:schemeClr val="bg1"/>
                </a:solidFill>
              </a:rPr>
              <a:t>S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pecialist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BF9CD-3E6C-4423-9753-DFB2FF30FCC5}"/>
              </a:ext>
            </a:extLst>
          </p:cNvPr>
          <p:cNvSpPr txBox="1"/>
          <p:nvPr/>
        </p:nvSpPr>
        <p:spPr>
          <a:xfrm>
            <a:off x="350520" y="2743200"/>
            <a:ext cx="4688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chemeClr val="bg1"/>
                </a:solidFill>
              </a:rPr>
              <a:t>CEO &amp; Founder of </a:t>
            </a:r>
            <a:r>
              <a:rPr lang="en-US" sz="2400" b="1" dirty="0" err="1">
                <a:solidFill>
                  <a:schemeClr val="bg1"/>
                </a:solidFill>
              </a:rPr>
              <a:t>Imark</a:t>
            </a:r>
            <a:r>
              <a:rPr lang="en-US" sz="2400" b="1" dirty="0">
                <a:solidFill>
                  <a:schemeClr val="bg1"/>
                </a:solidFill>
              </a:rPr>
              <a:t> Billing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63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en-US" dirty="0">
              <a:effectLst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4898" y="1564238"/>
            <a:ext cx="8229600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Learning Objectives: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Requirements on filing an NOA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difference between an NOA &amp; NO PAY RAP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Penalties for late filling NOA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Key considerations for the implementation of NOA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HHA actions steps </a:t>
            </a:r>
          </a:p>
        </p:txBody>
      </p:sp>
    </p:spTree>
    <p:extLst>
      <p:ext uri="{BB962C8B-B14F-4D97-AF65-F5344CB8AC3E}">
        <p14:creationId xmlns:p14="http://schemas.microsoft.com/office/powerpoint/2010/main" val="285754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NO PAY RAPS vs NOA</a:t>
            </a:r>
            <a:endParaRPr lang="en-US" dirty="0">
              <a:effectLst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2930235"/>
            <a:ext cx="8229600" cy="339436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300" dirty="0">
                <a:solidFill>
                  <a:srgbClr val="FF0000"/>
                </a:solidFill>
              </a:rPr>
              <a:t>Effective Jan 1, 2022 NOA (Notice of Admission):</a:t>
            </a:r>
          </a:p>
          <a:p>
            <a:pPr lvl="1"/>
            <a:r>
              <a:rPr lang="en-US" sz="3700" dirty="0"/>
              <a:t>NOA – TOB (32A) will be required for periods of care beginning on and after January 1, 2022. </a:t>
            </a:r>
          </a:p>
          <a:p>
            <a:pPr lvl="1"/>
            <a:r>
              <a:rPr lang="en-US" sz="3700" dirty="0"/>
              <a:t>Similar to the No Pay RAP Process</a:t>
            </a:r>
          </a:p>
          <a:p>
            <a:pPr lvl="2"/>
            <a:r>
              <a:rPr lang="en-US" sz="3300" i="1" dirty="0"/>
              <a:t>5 calendar day submission of NOA is still required</a:t>
            </a:r>
          </a:p>
          <a:p>
            <a:pPr lvl="2"/>
            <a:r>
              <a:rPr lang="en-US" sz="3300" i="1" dirty="0"/>
              <a:t>Penalties applied for late submission of NOA</a:t>
            </a:r>
          </a:p>
          <a:p>
            <a:pPr lvl="2"/>
            <a:r>
              <a:rPr lang="en-US" sz="3300" i="1" dirty="0"/>
              <a:t>Exception it’s a one-time NOA submission @ admission</a:t>
            </a:r>
          </a:p>
          <a:p>
            <a:pPr lvl="2"/>
            <a:endParaRPr lang="en-US" sz="3300" i="1" dirty="0"/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59CC89-5402-3346-86DF-C114DFD02506}"/>
              </a:ext>
            </a:extLst>
          </p:cNvPr>
          <p:cNvSpPr txBox="1">
            <a:spLocks/>
          </p:cNvSpPr>
          <p:nvPr/>
        </p:nvSpPr>
        <p:spPr>
          <a:xfrm>
            <a:off x="609600" y="1330036"/>
            <a:ext cx="8229600" cy="1600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Current 2021 No PAY RAP:</a:t>
            </a:r>
          </a:p>
          <a:p>
            <a:pPr lvl="1"/>
            <a:r>
              <a:rPr lang="en-US" dirty="0"/>
              <a:t>Currently agencies are billing RAPs - Type of Bill (TOB) 322 </a:t>
            </a:r>
          </a:p>
          <a:p>
            <a:pPr lvl="1"/>
            <a:r>
              <a:rPr lang="en-US" dirty="0"/>
              <a:t>for each 30-day payment period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1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NOA (Notice of Admission)</a:t>
            </a:r>
            <a:endParaRPr lang="en-US" dirty="0">
              <a:effectLst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Establishes Home Health “</a:t>
            </a:r>
            <a:r>
              <a:rPr lang="en-US" sz="2800" dirty="0">
                <a:solidFill>
                  <a:srgbClr val="FF0000"/>
                </a:solidFill>
              </a:rPr>
              <a:t>Admission Period</a:t>
            </a:r>
            <a:r>
              <a:rPr lang="en-US" sz="2800" dirty="0"/>
              <a:t>”</a:t>
            </a:r>
          </a:p>
          <a:p>
            <a:pPr lvl="1"/>
            <a:r>
              <a:rPr lang="en-US" sz="2400" i="1" dirty="0"/>
              <a:t>From date through the D/C date</a:t>
            </a:r>
          </a:p>
          <a:p>
            <a:r>
              <a:rPr lang="en-US" sz="2800" dirty="0"/>
              <a:t>Only one NOA is required for any series of HH periods of care beginning with admission to home care and ending with discharge. </a:t>
            </a:r>
          </a:p>
          <a:p>
            <a:r>
              <a:rPr lang="en-US" sz="2800" dirty="0"/>
              <a:t>If a patient is D/C and then readmitted to the agency a new NOA is required within 5 calendar days of the new SOC</a:t>
            </a:r>
          </a:p>
          <a:p>
            <a:r>
              <a:rPr lang="en-US" sz="2800" dirty="0"/>
              <a:t>Final Claims for every 30 day period are still required for payment </a:t>
            </a:r>
          </a:p>
          <a:p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9908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43753</TotalTime>
  <Words>1028</Words>
  <Application>Microsoft Office PowerPoint</Application>
  <PresentationFormat>On-screen Show (4:3)</PresentationFormat>
  <Paragraphs>143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NO PAY RAPS vs NOA</vt:lpstr>
      <vt:lpstr>NOA (Notice of Admission)</vt:lpstr>
      <vt:lpstr>NOA Requirements</vt:lpstr>
      <vt:lpstr>NOA &amp; Claim Submission</vt:lpstr>
      <vt:lpstr>NOA Requirements</vt:lpstr>
      <vt:lpstr>NOA Non-Timely filing Penalties</vt:lpstr>
      <vt:lpstr>NOA Penalty Exceptions</vt:lpstr>
      <vt:lpstr>Billing of the NOA</vt:lpstr>
      <vt:lpstr>Billing of the NOA</vt:lpstr>
      <vt:lpstr>Billing of the NOA</vt:lpstr>
      <vt:lpstr>Billing of the NOA</vt:lpstr>
      <vt:lpstr>Billing of the NOA</vt:lpstr>
      <vt:lpstr>Billing of the NOA</vt:lpstr>
      <vt:lpstr>Billing of the NOA</vt:lpstr>
      <vt:lpstr>Billing of the NOA</vt:lpstr>
      <vt:lpstr>Billing of the NOA</vt:lpstr>
      <vt:lpstr>Implementation of NOA</vt:lpstr>
      <vt:lpstr>Implementation of NOA</vt:lpstr>
      <vt:lpstr>Action Steps</vt:lpstr>
      <vt:lpstr>PowerPoint Presentation</vt:lpstr>
      <vt:lpstr>PowerPoint Presentation</vt:lpstr>
      <vt:lpstr>PowerPoint Presentation</vt:lpstr>
    </vt:vector>
  </TitlesOfParts>
  <Manager/>
  <Company>Hewlett-Packard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Malena Jimenez</dc:creator>
  <cp:keywords/>
  <dc:description/>
  <cp:lastModifiedBy>Imari Adams</cp:lastModifiedBy>
  <cp:revision>849</cp:revision>
  <cp:lastPrinted>2020-11-11T19:05:22Z</cp:lastPrinted>
  <dcterms:created xsi:type="dcterms:W3CDTF">2010-03-22T17:56:47Z</dcterms:created>
  <dcterms:modified xsi:type="dcterms:W3CDTF">2021-10-27T15:04:36Z</dcterms:modified>
  <cp:category/>
</cp:coreProperties>
</file>