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3" r:id="rId2"/>
    <p:sldId id="405" r:id="rId3"/>
    <p:sldId id="375" r:id="rId4"/>
    <p:sldId id="382" r:id="rId5"/>
    <p:sldId id="406" r:id="rId6"/>
    <p:sldId id="372" r:id="rId7"/>
    <p:sldId id="383" r:id="rId8"/>
    <p:sldId id="393" r:id="rId9"/>
    <p:sldId id="394" r:id="rId10"/>
    <p:sldId id="395" r:id="rId11"/>
    <p:sldId id="396" r:id="rId12"/>
    <p:sldId id="397" r:id="rId13"/>
    <p:sldId id="398" r:id="rId14"/>
    <p:sldId id="407" r:id="rId15"/>
    <p:sldId id="408" r:id="rId16"/>
    <p:sldId id="399" r:id="rId17"/>
    <p:sldId id="400" r:id="rId18"/>
    <p:sldId id="402" r:id="rId19"/>
    <p:sldId id="403" r:id="rId20"/>
    <p:sldId id="390" r:id="rId21"/>
    <p:sldId id="411" r:id="rId22"/>
    <p:sldId id="409" r:id="rId23"/>
    <p:sldId id="410" r:id="rId24"/>
    <p:sldId id="389" r:id="rId25"/>
    <p:sldId id="392" r:id="rId26"/>
    <p:sldId id="404" r:id="rId27"/>
    <p:sldId id="387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Labar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B30"/>
    <a:srgbClr val="BFD535"/>
    <a:srgbClr val="002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058" autoAdjust="0"/>
  </p:normalViewPr>
  <p:slideViewPr>
    <p:cSldViewPr>
      <p:cViewPr varScale="1">
        <p:scale>
          <a:sx n="86" d="100"/>
          <a:sy n="86" d="100"/>
        </p:scale>
        <p:origin x="129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8"/>
    </p:cViewPr>
  </p:sorterViewPr>
  <p:notesViewPr>
    <p:cSldViewPr>
      <p:cViewPr varScale="1">
        <p:scale>
          <a:sx n="96" d="100"/>
          <a:sy n="96" d="100"/>
        </p:scale>
        <p:origin x="3504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B9DE15-7868-4682-BFB3-91F249730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240" y="8721090"/>
            <a:ext cx="3596640" cy="867047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000" dirty="0"/>
              <a:t>6815 Biscayne Boulevard</a:t>
            </a:r>
          </a:p>
          <a:p>
            <a:r>
              <a:rPr lang="en-US" sz="1000" dirty="0"/>
              <a:t>Suite 103-230</a:t>
            </a:r>
          </a:p>
          <a:p>
            <a:r>
              <a:rPr lang="en-US" sz="1000" dirty="0"/>
              <a:t>Miami, FL 33138</a:t>
            </a:r>
          </a:p>
          <a:p>
            <a:r>
              <a:rPr lang="en-US" sz="1000" dirty="0"/>
              <a:t>888-370-3339</a:t>
            </a:r>
          </a:p>
          <a:p>
            <a:r>
              <a:rPr lang="en-US" sz="1000" dirty="0"/>
              <a:t>info@imarkbilling.com</a:t>
            </a:r>
          </a:p>
        </p:txBody>
      </p:sp>
      <p:pic>
        <p:nvPicPr>
          <p:cNvPr id="1029" name="Picture 5" descr="https://lh3.googleusercontent.com/-vQ8Xdm7miz0/W7y6a5dA6QI/AAAAAAAAIlY/8irrqBnIyRkUYFu3tT0gZ7QxvWbc9VGpQCK8BGAs/s512/2018-10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63825" cy="51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92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45D332-DA13-467A-86E4-3A696F95D5C0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2EE738-24BD-4F1E-94AB-C4A6C995F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1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5685-8C7D-453F-B869-21B51A2087EE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F085-B527-4B06-9562-B45856B264F2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FE5A-24E4-4FE9-958D-41B16BAE47E0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8C57-E0DB-4C61-9636-8DAC3EE07D1D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E7F7-D721-429D-898B-52CA29937A8D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DDD8-F016-4C21-AD4E-D7C73BE7EE62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E7A-2E4B-42D3-92A2-BFA0D4699DFE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06AF-5118-4AD6-88D4-A2E2B2854863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2C82-E309-4C47-8AA7-9F5BDBF07A55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42A-BA0F-4A22-A740-6AF192D16BA8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6A2D-B9F3-4510-908B-229CB5504F56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46B3-4602-4D15-A42D-40D16E63DE06}" type="datetime1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.stanford@chapinc.or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Teresa.harbour@chapinc.org" TargetMode="External"/><Relationship Id="rId4" Type="http://schemas.openxmlformats.org/officeDocument/2006/relationships/hyperlink" Target="mailto:meredith.darabasz@chapinc.or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E3939D4-6951-4AAC-9532-D8B7FFFE1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457201" y="19050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is it important to have certified disease-specific training for both patients and staff?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89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457201" y="19050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the 3 most common diseases we’re seeing and caring for in the home?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68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1828800" y="1578077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SIX DISEASE PROGRAMS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Wound care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Diabetes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Stroke Recovery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Heart Failure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Dementia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COPD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8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304800" y="1501479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the fundamentals of building a disease program for community-based healthcare, and what is CHAP looking for when certifying one?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8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4C6394-8C95-4324-A8A9-ECECFB94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12" y="253602"/>
            <a:ext cx="4217639" cy="325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>
            <a:extLst>
              <a:ext uri="{FF2B5EF4-FFF2-40B4-BE49-F238E27FC236}">
                <a16:creationId xmlns:a16="http://schemas.microsoft.com/office/drawing/2014/main" id="{BA4DA5F5-F96B-4518-A047-EBE5D509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50164"/>
            <a:ext cx="6220279" cy="2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7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E0D2C2D7-F968-4A43-8D8E-BEF84B9E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785519" cy="34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>
            <a:extLst>
              <a:ext uri="{FF2B5EF4-FFF2-40B4-BE49-F238E27FC236}">
                <a16:creationId xmlns:a16="http://schemas.microsoft.com/office/drawing/2014/main" id="{19BF5920-A6E6-4F65-B4F0-5958B810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46231"/>
            <a:ext cx="5864543" cy="28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8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457201" y="19050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you leverage specialty training to demonstrate its value to prospects?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457201" y="19050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specialty training lead to increased employee and patient retention?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7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457201" y="19050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What’s the process for becoming certified?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3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555242" y="16002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other programs does the CHAP Center for Excellence offer?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Hospice Operations Certification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Home Health Operations Certification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Healthcare Sales Certification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BFD535"/>
                </a:solidFill>
                <a:effectLst/>
                <a:latin typeface="Segoe UI" panose="020B0502040204020203" pitchFamily="34" charset="0"/>
              </a:rPr>
              <a:t>Accreditation Intensives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72F021F-11E4-493F-A23A-CF693384C84F}"/>
              </a:ext>
            </a:extLst>
          </p:cNvPr>
          <p:cNvSpPr txBox="1">
            <a:spLocks/>
          </p:cNvSpPr>
          <p:nvPr/>
        </p:nvSpPr>
        <p:spPr>
          <a:xfrm>
            <a:off x="191729" y="685800"/>
            <a:ext cx="8915400" cy="2513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FD5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WELCOME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SPECIALTY DISEASE PROGRAMS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BFD535"/>
                </a:solidFill>
              </a:rPr>
              <a:t>Overview	Benefits		Details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DCAABB-2E86-41D7-B555-44261D317DE6}"/>
              </a:ext>
            </a:extLst>
          </p:cNvPr>
          <p:cNvSpPr txBox="1">
            <a:spLocks/>
          </p:cNvSpPr>
          <p:nvPr/>
        </p:nvSpPr>
        <p:spPr>
          <a:xfrm>
            <a:off x="486611" y="5180030"/>
            <a:ext cx="4468368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www.chapinc.org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202-862-3413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7114B-CB12-4523-B0E7-4939D0582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438525" cy="7048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ABFAA6-4924-4965-8209-99310A293104}"/>
              </a:ext>
            </a:extLst>
          </p:cNvPr>
          <p:cNvSpPr txBox="1">
            <a:spLocks/>
          </p:cNvSpPr>
          <p:nvPr/>
        </p:nvSpPr>
        <p:spPr>
          <a:xfrm>
            <a:off x="4495800" y="5194117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E615DD-FA3A-4363-B2B0-4EF305FB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79" y="4056652"/>
            <a:ext cx="2828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76EC2B-C56F-4469-9019-C73801C10C90}"/>
              </a:ext>
            </a:extLst>
          </p:cNvPr>
          <p:cNvSpPr txBox="1">
            <a:spLocks/>
          </p:cNvSpPr>
          <p:nvPr/>
        </p:nvSpPr>
        <p:spPr>
          <a:xfrm>
            <a:off x="2337816" y="4876800"/>
            <a:ext cx="4468368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www.chapinc.org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202-862-3413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30691-4B8B-4B42-9CD4-1E7443E07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96" y="3862033"/>
            <a:ext cx="3438525" cy="70485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EA29CFA-D791-4133-954C-0451F990D85C}"/>
              </a:ext>
            </a:extLst>
          </p:cNvPr>
          <p:cNvSpPr txBox="1">
            <a:spLocks/>
          </p:cNvSpPr>
          <p:nvPr/>
        </p:nvSpPr>
        <p:spPr>
          <a:xfrm>
            <a:off x="656844" y="304800"/>
            <a:ext cx="7830312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Next steps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dirty="0">
                <a:solidFill>
                  <a:schemeClr val="bg1"/>
                </a:solidFill>
              </a:rPr>
              <a:t>Call Gaby Flores – Customer Advisor at 202-467-1718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VISIT: education.chaplinq.org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Use discount code ALORA for $100 off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2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762000" y="1501479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dirty="0">
                <a:solidFill>
                  <a:schemeClr val="bg1"/>
                </a:solidFill>
              </a:rPr>
              <a:t>How does </a:t>
            </a:r>
            <a:r>
              <a:rPr lang="en-US" sz="5400" dirty="0" err="1">
                <a:solidFill>
                  <a:schemeClr val="bg1"/>
                </a:solidFill>
              </a:rPr>
              <a:t>Alora</a:t>
            </a:r>
            <a:r>
              <a:rPr lang="en-US" sz="5400" dirty="0">
                <a:solidFill>
                  <a:schemeClr val="bg1"/>
                </a:solidFill>
              </a:rPr>
              <a:t> help?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41F65A27-4D8E-439B-A49E-DCD33FD5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" y="304800"/>
            <a:ext cx="72691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64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>
            <a:extLst>
              <a:ext uri="{FF2B5EF4-FFF2-40B4-BE49-F238E27FC236}">
                <a16:creationId xmlns:a16="http://schemas.microsoft.com/office/drawing/2014/main" id="{02BBCE68-F397-4F7B-BD44-27027D61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418"/>
            <a:ext cx="5759313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9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9" y="1752599"/>
            <a:ext cx="7830312" cy="282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381000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483007" y="1016018"/>
            <a:ext cx="8009195" cy="31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79AB3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Simplified Agency Workflow</a:t>
            </a:r>
            <a:br>
              <a:rPr lang="en-US" sz="3600" dirty="0">
                <a:solidFill>
                  <a:srgbClr val="79AB3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600" dirty="0">
              <a:solidFill>
                <a:srgbClr val="79AB3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ustom documents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omprehensive assessments/POC/Notes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98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72F021F-11E4-493F-A23A-CF693384C84F}"/>
              </a:ext>
            </a:extLst>
          </p:cNvPr>
          <p:cNvSpPr txBox="1">
            <a:spLocks/>
          </p:cNvSpPr>
          <p:nvPr/>
        </p:nvSpPr>
        <p:spPr>
          <a:xfrm>
            <a:off x="1905000" y="520947"/>
            <a:ext cx="7086600" cy="222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Q&amp;A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DCAABB-2E86-41D7-B555-44261D317DE6}"/>
              </a:ext>
            </a:extLst>
          </p:cNvPr>
          <p:cNvSpPr txBox="1">
            <a:spLocks/>
          </p:cNvSpPr>
          <p:nvPr/>
        </p:nvSpPr>
        <p:spPr>
          <a:xfrm>
            <a:off x="486611" y="5180030"/>
            <a:ext cx="4468368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www.chapinc.org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202-862-3413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7114B-CB12-4523-B0E7-4939D0582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438525" cy="7048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ABFAA6-4924-4965-8209-99310A293104}"/>
              </a:ext>
            </a:extLst>
          </p:cNvPr>
          <p:cNvSpPr txBox="1">
            <a:spLocks/>
          </p:cNvSpPr>
          <p:nvPr/>
        </p:nvSpPr>
        <p:spPr>
          <a:xfrm>
            <a:off x="4495800" y="5194117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FD5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/demo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E615DD-FA3A-4363-B2B0-4EF305FB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79" y="4056652"/>
            <a:ext cx="2828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96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72F021F-11E4-493F-A23A-CF693384C84F}"/>
              </a:ext>
            </a:extLst>
          </p:cNvPr>
          <p:cNvSpPr txBox="1">
            <a:spLocks/>
          </p:cNvSpPr>
          <p:nvPr/>
        </p:nvSpPr>
        <p:spPr>
          <a:xfrm>
            <a:off x="914400" y="485266"/>
            <a:ext cx="7734300" cy="222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additional questions for our expert CHAP panelists?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Denise Stanford: </a:t>
            </a:r>
            <a:r>
              <a:rPr lang="en-US" sz="2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denise.stanford@chapinc.org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Meredith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Darabasz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meredith.darabasz@chapinc.org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Teresa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Harbour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Teresa.harbour@chapinc.org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DCAABB-2E86-41D7-B555-44261D317DE6}"/>
              </a:ext>
            </a:extLst>
          </p:cNvPr>
          <p:cNvSpPr txBox="1">
            <a:spLocks/>
          </p:cNvSpPr>
          <p:nvPr/>
        </p:nvSpPr>
        <p:spPr>
          <a:xfrm>
            <a:off x="486611" y="5180030"/>
            <a:ext cx="4468368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www.chapinc.org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202-862-3413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7114B-CB12-4523-B0E7-4939D0582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438525" cy="7048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ABFAA6-4924-4965-8209-99310A293104}"/>
              </a:ext>
            </a:extLst>
          </p:cNvPr>
          <p:cNvSpPr txBox="1">
            <a:spLocks/>
          </p:cNvSpPr>
          <p:nvPr/>
        </p:nvSpPr>
        <p:spPr>
          <a:xfrm>
            <a:off x="4495800" y="5194117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FD5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/demo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E615DD-FA3A-4363-B2B0-4EF305FB3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79" y="4056652"/>
            <a:ext cx="2828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8B058E0D-99AB-4303-B61A-14634A10982C}"/>
              </a:ext>
            </a:extLst>
          </p:cNvPr>
          <p:cNvSpPr txBox="1">
            <a:spLocks/>
          </p:cNvSpPr>
          <p:nvPr/>
        </p:nvSpPr>
        <p:spPr>
          <a:xfrm>
            <a:off x="656842" y="2667000"/>
            <a:ext cx="7830312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OFFER: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www.AloraHealth.com/demo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PROMO CODE: SPECIALTY22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***Implementation Fee Waived***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C275E4E-FDA4-42AD-B837-B0FD0C8A8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73" y="1981200"/>
            <a:ext cx="3173449" cy="13090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A215D1-E2D1-4DF2-9AE4-ED8C44F453BF}"/>
              </a:ext>
            </a:extLst>
          </p:cNvPr>
          <p:cNvSpPr txBox="1">
            <a:spLocks/>
          </p:cNvSpPr>
          <p:nvPr/>
        </p:nvSpPr>
        <p:spPr>
          <a:xfrm>
            <a:off x="76200" y="382283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 for attending!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25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6700" y="525482"/>
            <a:ext cx="86106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/>
                </a:solidFill>
                <a:effectLst/>
                <a:ea typeface="+mj-ea"/>
                <a:cs typeface="+mj-cs"/>
              </a:rPr>
              <a:t>Q&amp;A session will immediately </a:t>
            </a: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f</a:t>
            </a:r>
            <a:r>
              <a:rPr lang="en-US" sz="2400" kern="1200" dirty="0">
                <a:solidFill>
                  <a:schemeClr val="bg1"/>
                </a:solidFill>
                <a:effectLst/>
                <a:ea typeface="+mj-ea"/>
                <a:cs typeface="+mj-cs"/>
              </a:rPr>
              <a:t>ollow the </a:t>
            </a: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2400" kern="1200" dirty="0">
                <a:solidFill>
                  <a:schemeClr val="bg1"/>
                </a:solidFill>
                <a:effectLst/>
                <a:ea typeface="+mj-ea"/>
                <a:cs typeface="+mj-cs"/>
              </a:rPr>
              <a:t>resentation.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Type your questions in the side panel at any time. We’ll aim to cover as many as possible.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This webinar is being recorded and will be freely available to attendees in the days following the presentation.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6C770-A5D5-4E67-ABEE-B7416CBD5A27}"/>
              </a:ext>
            </a:extLst>
          </p:cNvPr>
          <p:cNvSpPr txBox="1"/>
          <p:nvPr/>
        </p:nvSpPr>
        <p:spPr>
          <a:xfrm>
            <a:off x="762000" y="5334000"/>
            <a:ext cx="80010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Imari Adams, BS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Home Health Software, Marketing &amp; Event Manager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792418-84D3-4D0B-813C-D9F8F3A9755E}"/>
              </a:ext>
            </a:extLst>
          </p:cNvPr>
          <p:cNvSpPr txBox="1">
            <a:spLocks/>
          </p:cNvSpPr>
          <p:nvPr/>
        </p:nvSpPr>
        <p:spPr>
          <a:xfrm>
            <a:off x="746632" y="4341720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Hosted by: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94B09-4A5E-4629-A5CB-FA50BB4D3B86}"/>
              </a:ext>
            </a:extLst>
          </p:cNvPr>
          <p:cNvSpPr txBox="1">
            <a:spLocks/>
          </p:cNvSpPr>
          <p:nvPr/>
        </p:nvSpPr>
        <p:spPr>
          <a:xfrm>
            <a:off x="762000" y="2954010"/>
            <a:ext cx="7772400" cy="1562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effectLst/>
                <a:ea typeface="+mj-ea"/>
                <a:cs typeface="+mj-cs"/>
              </a:rPr>
              <a:t>Today’s webinar will follow a roundtable format, as CHAP experts discuss specialty disease programs</a:t>
            </a: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426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5296862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www.alorahealth.com      800-954-8250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CF5489-D5D2-4A00-A34C-838C1E16D91B}"/>
              </a:ext>
            </a:extLst>
          </p:cNvPr>
          <p:cNvSpPr txBox="1">
            <a:spLocks/>
          </p:cNvSpPr>
          <p:nvPr/>
        </p:nvSpPr>
        <p:spPr>
          <a:xfrm>
            <a:off x="381000" y="3127821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Helps manage all aspects of a home health agency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Cloud-based solution, mobile ready, with built-in EVV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All-payer billing solution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Ideal for skilled &amp; non-skilled health, all disciplines, multiple business lines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Everything you need is in one place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Simplifies all the tasks associated with running </a:t>
            </a:r>
            <a:b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your agency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E80B4D8-B343-4FC5-9E14-3AAEE391E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228600"/>
            <a:ext cx="4572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ED961C-19BA-4761-A5B6-85182F60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3438525" cy="704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B28C16-D50E-4C35-B303-D4637FA0739E}"/>
              </a:ext>
            </a:extLst>
          </p:cNvPr>
          <p:cNvSpPr txBox="1">
            <a:spLocks/>
          </p:cNvSpPr>
          <p:nvPr/>
        </p:nvSpPr>
        <p:spPr>
          <a:xfrm>
            <a:off x="1609725" y="5410200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www.chapinc.org       202-862-3413</a:t>
            </a:r>
          </a:p>
          <a:p>
            <a:pPr lvl="0">
              <a:spcBef>
                <a:spcPct val="0"/>
              </a:spcBef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234CB6-7900-4137-99C2-094AB6173D30}"/>
              </a:ext>
            </a:extLst>
          </p:cNvPr>
          <p:cNvSpPr txBox="1">
            <a:spLocks/>
          </p:cNvSpPr>
          <p:nvPr/>
        </p:nvSpPr>
        <p:spPr>
          <a:xfrm>
            <a:off x="381000" y="3127821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first accrediting body for community-based health care organizations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Founded in 1965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Nationally-approved CMS deeming authority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Provides accreditation for a variety of home and community-based healthcare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64667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84177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featured panelists: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05000" y="1653165"/>
            <a:ext cx="7086600" cy="958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Teresa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Harbour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RN, MBA, MHA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 Senior Vice President of Accreditation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D24F9-DD11-44CF-B7B2-9B970F3E3DFA}"/>
              </a:ext>
            </a:extLst>
          </p:cNvPr>
          <p:cNvSpPr txBox="1"/>
          <p:nvPr/>
        </p:nvSpPr>
        <p:spPr>
          <a:xfrm>
            <a:off x="1880667" y="3034529"/>
            <a:ext cx="45720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Meredith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Darabasz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MSN, RN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 Director of Growth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A8952-C323-4F43-B10D-E37BB6A7CF74}"/>
              </a:ext>
            </a:extLst>
          </p:cNvPr>
          <p:cNvSpPr txBox="1"/>
          <p:nvPr/>
        </p:nvSpPr>
        <p:spPr>
          <a:xfrm>
            <a:off x="1901158" y="4362422"/>
            <a:ext cx="5940398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Denise Stanford, MS, SHRM-CP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 Executive Director, Center for Excellence</a:t>
            </a:r>
          </a:p>
        </p:txBody>
      </p:sp>
      <p:pic>
        <p:nvPicPr>
          <p:cNvPr id="1028" name="Picture 4" descr="CHAP | The Center for Excellence">
            <a:extLst>
              <a:ext uri="{FF2B5EF4-FFF2-40B4-BE49-F238E27FC236}">
                <a16:creationId xmlns:a16="http://schemas.microsoft.com/office/drawing/2014/main" id="{60A62A5F-1F9C-4C0B-958C-B543DAA0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0" y="2927627"/>
            <a:ext cx="1098285" cy="11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Placeholder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6CBF94D-C0F4-43A8-8CEE-5EE77012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1" y="4290165"/>
            <a:ext cx="1095827" cy="12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eresa Chap staff member">
            <a:extLst>
              <a:ext uri="{FF2B5EF4-FFF2-40B4-BE49-F238E27FC236}">
                <a16:creationId xmlns:a16="http://schemas.microsoft.com/office/drawing/2014/main" id="{1D482DA6-BB88-4E9D-ACEE-CD821A714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1"/>
          <a:stretch/>
        </p:blipFill>
        <p:spPr bwMode="auto">
          <a:xfrm>
            <a:off x="639550" y="1582778"/>
            <a:ext cx="109828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3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72F021F-11E4-493F-A23A-CF693384C84F}"/>
              </a:ext>
            </a:extLst>
          </p:cNvPr>
          <p:cNvSpPr txBox="1">
            <a:spLocks/>
          </p:cNvSpPr>
          <p:nvPr/>
        </p:nvSpPr>
        <p:spPr>
          <a:xfrm>
            <a:off x="1876425" y="381000"/>
            <a:ext cx="4800600" cy="213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get started!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DCAABB-2E86-41D7-B555-44261D317DE6}"/>
              </a:ext>
            </a:extLst>
          </p:cNvPr>
          <p:cNvSpPr txBox="1">
            <a:spLocks/>
          </p:cNvSpPr>
          <p:nvPr/>
        </p:nvSpPr>
        <p:spPr>
          <a:xfrm>
            <a:off x="486611" y="5180030"/>
            <a:ext cx="4468368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www.chapinc.org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202-862-3413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7114B-CB12-4523-B0E7-4939D0582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438525" cy="7048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ABFAA6-4924-4965-8209-99310A293104}"/>
              </a:ext>
            </a:extLst>
          </p:cNvPr>
          <p:cNvSpPr txBox="1">
            <a:spLocks/>
          </p:cNvSpPr>
          <p:nvPr/>
        </p:nvSpPr>
        <p:spPr>
          <a:xfrm>
            <a:off x="4495800" y="5194117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E615DD-FA3A-4363-B2B0-4EF305FB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79" y="4056652"/>
            <a:ext cx="2828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457200" y="186310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 Specialty Disease Program?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72448" y="2057187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2590800" y="42672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29F126-4C44-4C13-8C03-19B6CA4F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3" y="596604"/>
            <a:ext cx="2828925" cy="9048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1861D9-60C1-4357-B125-79B254C61B8C}"/>
              </a:ext>
            </a:extLst>
          </p:cNvPr>
          <p:cNvSpPr txBox="1">
            <a:spLocks/>
          </p:cNvSpPr>
          <p:nvPr/>
        </p:nvSpPr>
        <p:spPr>
          <a:xfrm>
            <a:off x="457201" y="19050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do you think Specialty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isease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rograms have become more popular in the last 5 years?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FD5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00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48932</TotalTime>
  <Words>562</Words>
  <Application>Microsoft Office PowerPoint</Application>
  <PresentationFormat>On-screen Show (4:3)</PresentationFormat>
  <Paragraphs>102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Malena Jimenez</dc:creator>
  <cp:keywords/>
  <dc:description/>
  <cp:lastModifiedBy>Imari Adams</cp:lastModifiedBy>
  <cp:revision>863</cp:revision>
  <cp:lastPrinted>2020-11-11T19:05:22Z</cp:lastPrinted>
  <dcterms:created xsi:type="dcterms:W3CDTF">2010-03-22T17:56:47Z</dcterms:created>
  <dcterms:modified xsi:type="dcterms:W3CDTF">2022-03-16T16:51:50Z</dcterms:modified>
  <cp:category/>
</cp:coreProperties>
</file>